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61" r:id="rId2"/>
    <p:sldId id="355" r:id="rId3"/>
    <p:sldId id="383" r:id="rId4"/>
    <p:sldId id="365" r:id="rId5"/>
    <p:sldId id="364" r:id="rId6"/>
    <p:sldId id="366" r:id="rId7"/>
    <p:sldId id="367" r:id="rId8"/>
    <p:sldId id="368" r:id="rId9"/>
    <p:sldId id="370" r:id="rId10"/>
    <p:sldId id="384" r:id="rId11"/>
    <p:sldId id="369" r:id="rId12"/>
    <p:sldId id="371" r:id="rId13"/>
    <p:sldId id="385" r:id="rId14"/>
    <p:sldId id="381" r:id="rId15"/>
    <p:sldId id="362" r:id="rId16"/>
    <p:sldId id="363" r:id="rId17"/>
    <p:sldId id="386" r:id="rId18"/>
    <p:sldId id="372" r:id="rId19"/>
    <p:sldId id="382" r:id="rId20"/>
    <p:sldId id="373" r:id="rId21"/>
    <p:sldId id="375" r:id="rId22"/>
    <p:sldId id="378" r:id="rId23"/>
    <p:sldId id="379" r:id="rId24"/>
    <p:sldId id="360" r:id="rId25"/>
    <p:sldId id="389" r:id="rId26"/>
    <p:sldId id="387" r:id="rId27"/>
    <p:sldId id="392" r:id="rId28"/>
    <p:sldId id="388" r:id="rId29"/>
    <p:sldId id="390" r:id="rId30"/>
    <p:sldId id="391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4" r:id="rId39"/>
    <p:sldId id="400" r:id="rId40"/>
    <p:sldId id="405" r:id="rId41"/>
    <p:sldId id="418" r:id="rId42"/>
    <p:sldId id="401" r:id="rId43"/>
    <p:sldId id="407" r:id="rId44"/>
    <p:sldId id="408" r:id="rId4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292929"/>
    <a:srgbClr val="006600"/>
    <a:srgbClr val="FF3300"/>
    <a:srgbClr val="006000"/>
    <a:srgbClr val="0066CC"/>
    <a:srgbClr val="4D4D4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5" autoAdjust="0"/>
    <p:restoredTop sz="96841" autoAdjust="0"/>
  </p:normalViewPr>
  <p:slideViewPr>
    <p:cSldViewPr snapToGrid="0">
      <p:cViewPr varScale="1">
        <p:scale>
          <a:sx n="72" d="100"/>
          <a:sy n="72" d="100"/>
        </p:scale>
        <p:origin x="91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3B0F0EAB-A16E-4EE5-BCF6-F527EA48705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0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/>
              <a:t>sadffa</a:t>
            </a:r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2A65F1ED-1098-4F25-9B36-A53BE0285A2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9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E5EFB-6433-47C0-9365-683A471C5D44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D9714-79C1-40EB-992F-D1901DD075E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60C6A-7A06-472E-8F79-28A1D157A799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519B4-3B98-40A5-BA66-70FABA757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6C4F-EDF8-44A3-861A-D082252BBEDB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34BCF-5526-45D9-B6AE-A535585337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1B6DE-E80A-4B1E-AFEE-B5DDB3BF49F1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88F75-C5B7-4FE5-9674-E41EA04863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242CF-9E61-4E35-94B1-9FE18E537DF5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5CCB3-0ADA-40C8-A096-7987F9D585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8B6F-374E-48D4-B2B5-F10C7D70B679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C800-2D0B-4437-92E2-A11EE9D77BA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03C99-3809-4FD8-AA8C-58D178434EA5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89B4B-674C-4940-82AF-03CF5A1530B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AE448-CDC4-45CB-812E-AF45C8357F7F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E5C5B-7405-469C-818B-470E2A0D9BE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F41BC-C200-45C0-B69A-34367BF0DC64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F9218-7CC3-44D1-854D-D7FC3BE29F7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0498A-E56D-4070-A2E0-920042DDEBC6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A5A45-895E-4E80-9370-5D1E86A8459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64F6-2444-41BE-AB03-E99628019B9A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E2D9-58FF-44D1-B21A-CEA0152F381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E9D04062-FF8D-4402-9BD6-122E13BE37D9}" type="datetime1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000">
                <a:cs typeface="+mn-cs"/>
              </a:defRPr>
            </a:lvl1pPr>
          </a:lstStyle>
          <a:p>
            <a:pPr>
              <a:defRPr/>
            </a:pPr>
            <a:fld id="{79AF442A-FA2F-4559-9336-800CAD1C3A0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cs typeface="B Titr" pitchFamily="2" charset="-7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38238"/>
            <a:ext cx="8229600" cy="18589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2060"/>
                </a:solidFill>
              </a:rPr>
              <a:t>fabrication technology </a:t>
            </a:r>
            <a:r>
              <a:rPr lang="en-US" altLang="en-US" dirty="0" smtClean="0">
                <a:solidFill>
                  <a:schemeClr val="tx1"/>
                </a:solidFill>
              </a:rPr>
              <a:t/>
            </a:r>
            <a:br>
              <a:rPr lang="en-US" altLang="en-US" dirty="0" smtClean="0">
                <a:solidFill>
                  <a:schemeClr val="tx1"/>
                </a:solidFill>
              </a:rPr>
            </a:br>
            <a:endParaRPr lang="en-US" altLang="en-US" dirty="0" smtClean="0">
              <a:solidFill>
                <a:schemeClr val="tx1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73463"/>
            <a:ext cx="8229600" cy="2016125"/>
          </a:xfrm>
        </p:spPr>
        <p:txBody>
          <a:bodyPr/>
          <a:lstStyle/>
          <a:p>
            <a:pPr marL="0" indent="0" algn="ctr" eaLnBrk="1" hangingPunct="1">
              <a:buFontTx/>
              <a:buNone/>
              <a:defRPr/>
            </a:pPr>
            <a:r>
              <a:rPr lang="en-US" altLang="en-US" sz="2800" dirty="0" smtClean="0"/>
              <a:t>G. M. </a:t>
            </a:r>
            <a:r>
              <a:rPr lang="en-US" altLang="en-US" sz="2800" dirty="0" err="1" smtClean="0"/>
              <a:t>Parsanasab</a:t>
            </a:r>
            <a:endParaRPr lang="en-US" altLang="en-US" sz="2800" dirty="0" smtClean="0"/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307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48EBE6-F591-4AEF-9AE8-94423B8A9814}" type="slidenum">
              <a:rPr lang="es-ES" altLang="en-US" sz="18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s-E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30915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Photo-mask Making &amp; Direct writing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Laser Direct Write (Visible &amp; UV)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Electron Beam Lithography (EBL)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Ion Beam Lithography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Femtosecond laser lithography (IR)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Ion Focused Beam milling</a:t>
            </a:r>
            <a:endParaRPr lang="en-US" altLang="en-US" b="1" smtClean="0">
              <a:solidFill>
                <a:srgbClr val="002060"/>
              </a:solidFill>
            </a:endParaRP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61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7C0AEA-7A45-4217-A1AA-617080A629EA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32039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97" y="1652202"/>
            <a:ext cx="390921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32" y="1802327"/>
            <a:ext cx="3770168" cy="30620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35666" y="498533"/>
            <a:ext cx="5448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Photo-mask Making &amp; Direct writing</a:t>
            </a:r>
          </a:p>
        </p:txBody>
      </p:sp>
    </p:spTree>
    <p:extLst>
      <p:ext uri="{BB962C8B-B14F-4D97-AF65-F5344CB8AC3E}">
        <p14:creationId xmlns:p14="http://schemas.microsoft.com/office/powerpoint/2010/main" val="9440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68" y="368178"/>
            <a:ext cx="7136423" cy="56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 smtClean="0">
                <a:solidFill>
                  <a:srgbClr val="002060"/>
                </a:solidFill>
              </a:rPr>
              <a:t>Thin film deposition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Thermal evaporator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Electron Gun evaporator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DC and RF Sputtering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Pulsed laser Deposition (PLD)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Electro-Chemical Deposition </a:t>
            </a:r>
            <a:r>
              <a:rPr lang="en-US" altLang="en-US" sz="2800" dirty="0" smtClean="0"/>
              <a:t>(Electroplating)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717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298C3D-A966-489C-BF0D-57F4741DCFD9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3350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7" y="566928"/>
            <a:ext cx="5215467" cy="2736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0736"/>
          </a:xfrm>
        </p:spPr>
        <p:txBody>
          <a:bodyPr/>
          <a:lstStyle/>
          <a:p>
            <a:r>
              <a:rPr lang="en-US" sz="3200" dirty="0"/>
              <a:t>spin coating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05" y="3573234"/>
            <a:ext cx="5433654" cy="2203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777" y="991747"/>
            <a:ext cx="3310088" cy="2202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659" y="3573234"/>
            <a:ext cx="3061855" cy="22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04" y="97217"/>
            <a:ext cx="4715301" cy="557875"/>
          </a:xfrm>
        </p:spPr>
        <p:txBody>
          <a:bodyPr/>
          <a:lstStyle/>
          <a:p>
            <a:pPr algn="l"/>
            <a:r>
              <a:rPr lang="en-US" sz="3600" dirty="0"/>
              <a:t>thermal evaporator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8" y="816244"/>
            <a:ext cx="3818304" cy="371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17" y="151005"/>
            <a:ext cx="2981810" cy="3063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081" y="3160721"/>
            <a:ext cx="3524180" cy="3524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18" y="4802201"/>
            <a:ext cx="2509239" cy="16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1" y="987406"/>
            <a:ext cx="4871285" cy="4822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99" t="4878" r="13760" b="5366"/>
          <a:stretch/>
        </p:blipFill>
        <p:spPr>
          <a:xfrm>
            <a:off x="5602631" y="388620"/>
            <a:ext cx="2985109" cy="3422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31" y="3977640"/>
            <a:ext cx="2857500" cy="1600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072" y="388620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sputtering deposition</a:t>
            </a:r>
          </a:p>
        </p:txBody>
      </p:sp>
    </p:spTree>
    <p:extLst>
      <p:ext uri="{BB962C8B-B14F-4D97-AF65-F5344CB8AC3E}">
        <p14:creationId xmlns:p14="http://schemas.microsoft.com/office/powerpoint/2010/main" val="19284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9688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 err="1" smtClean="0">
                <a:solidFill>
                  <a:srgbClr val="002060"/>
                </a:solidFill>
              </a:rPr>
              <a:t>Substitutional</a:t>
            </a:r>
            <a:r>
              <a:rPr lang="en-US" altLang="en-US" b="1" dirty="0" smtClean="0">
                <a:solidFill>
                  <a:srgbClr val="002060"/>
                </a:solidFill>
              </a:rPr>
              <a:t> methods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Ion Diffusion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Ion Exchange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Ion Implantation</a:t>
            </a:r>
          </a:p>
          <a:p>
            <a:pPr eaLnBrk="1" hangingPunct="1">
              <a:defRPr/>
            </a:pPr>
            <a:endParaRPr lang="en-US" altLang="en-US" sz="1800" b="1" dirty="0" smtClean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en-US" altLang="en-US" b="1" dirty="0" smtClean="0">
                <a:solidFill>
                  <a:srgbClr val="002060"/>
                </a:solidFill>
              </a:rPr>
              <a:t>Epitaxial growth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/>
              <a:t>Molecular Beam Epitaxy (MBE)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/>
              <a:t>Metal-Organic Chemical vapor Deposition (CVD)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/>
              <a:t>Liquid Phase Epitaxy (LPE) 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endParaRPr lang="en-US" altLang="en-US" dirty="0" smtClean="0"/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819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F87219-6C33-4BBA-B1D8-2081E19EBD16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3082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91" y="827206"/>
            <a:ext cx="2850018" cy="2193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3" y="745318"/>
            <a:ext cx="5837119" cy="24938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633" y="105349"/>
            <a:ext cx="5075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Ion Diffusion  &amp; Implantation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3" y="3239139"/>
            <a:ext cx="3211780" cy="3403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03" y="3483044"/>
            <a:ext cx="5384836" cy="26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132"/>
            <a:ext cx="8229600" cy="334961"/>
          </a:xfrm>
        </p:spPr>
        <p:txBody>
          <a:bodyPr/>
          <a:lstStyle/>
          <a:p>
            <a:r>
              <a:rPr lang="en-US" sz="3200" dirty="0"/>
              <a:t>Epitaxial </a:t>
            </a:r>
            <a:r>
              <a:rPr lang="en-US" sz="3200" dirty="0" smtClean="0"/>
              <a:t>growth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12" y="671858"/>
            <a:ext cx="6477173" cy="56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Lithography 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Etching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Photo-mask Making &amp; Direct writing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Thin film deposition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Ion Diffusion  &amp; Implantation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Epitaxial growth</a:t>
            </a:r>
          </a:p>
          <a:p>
            <a:pPr eaLnBrk="1" hangingPunct="1"/>
            <a:r>
              <a:rPr lang="en-US" altLang="en-US" b="1" dirty="0" smtClean="0">
                <a:solidFill>
                  <a:srgbClr val="002060"/>
                </a:solidFill>
              </a:rPr>
              <a:t>Characterizations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410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FAD1-1696-4C57-A2FD-1434E8DE6BF0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0961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0004" y="228178"/>
            <a:ext cx="2959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Epitaxial growth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86" y="3081173"/>
            <a:ext cx="5303520" cy="3405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49" y="901888"/>
            <a:ext cx="6481594" cy="19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7" y="684150"/>
            <a:ext cx="4186052" cy="501217"/>
          </a:xfrm>
        </p:spPr>
        <p:txBody>
          <a:bodyPr/>
          <a:lstStyle/>
          <a:p>
            <a:pPr algn="l" rtl="0"/>
            <a:r>
              <a:rPr lang="en-US" sz="3200" dirty="0" smtClean="0"/>
              <a:t>Epitaxial </a:t>
            </a:r>
            <a:r>
              <a:rPr lang="en-US" sz="3200" dirty="0"/>
              <a:t>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01044" y="316917"/>
            <a:ext cx="577734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66CC"/>
                </a:solidFill>
                <a:latin typeface="FuturaStd-Book"/>
              </a:rPr>
              <a:t>Lattice-Matching in Epitaxial Growth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66CC"/>
                </a:solidFill>
                <a:latin typeface="FuturaStd-Book"/>
              </a:rPr>
              <a:t>Vapor-Phase </a:t>
            </a:r>
            <a:r>
              <a:rPr lang="en-US" b="1" dirty="0" err="1" smtClean="0">
                <a:solidFill>
                  <a:srgbClr val="0066CC"/>
                </a:solidFill>
                <a:latin typeface="FuturaStd-Book"/>
              </a:rPr>
              <a:t>Epitaxy</a:t>
            </a:r>
            <a:endParaRPr lang="en-US" b="1" dirty="0">
              <a:solidFill>
                <a:srgbClr val="0066CC"/>
              </a:solidFill>
              <a:latin typeface="FuturaStd-Book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66CC"/>
                </a:solidFill>
                <a:latin typeface="FuturaStd-Book"/>
              </a:rPr>
              <a:t>Molecular Beam </a:t>
            </a:r>
            <a:r>
              <a:rPr lang="en-US" b="1" dirty="0" err="1">
                <a:solidFill>
                  <a:srgbClr val="0066CC"/>
                </a:solidFill>
                <a:latin typeface="FuturaStd-Book"/>
              </a:rPr>
              <a:t>Epitaxy</a:t>
            </a:r>
            <a:endParaRPr lang="en-US" b="1" dirty="0">
              <a:solidFill>
                <a:srgbClr val="0066CC"/>
              </a:solidFill>
              <a:latin typeface="FuturaStd-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99" y="1655745"/>
            <a:ext cx="5366301" cy="4872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5" y="2524195"/>
            <a:ext cx="2933707" cy="198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846" y="3605345"/>
            <a:ext cx="4170308" cy="5156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86" y="821241"/>
            <a:ext cx="6599966" cy="383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5" y="1700853"/>
            <a:ext cx="2139549" cy="452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09" y="5661487"/>
            <a:ext cx="4170308" cy="515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09" y="5111784"/>
            <a:ext cx="4677998" cy="2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5407" cy="317033"/>
          </a:xfrm>
        </p:spPr>
        <p:txBody>
          <a:bodyPr/>
          <a:lstStyle/>
          <a:p>
            <a:pPr algn="l"/>
            <a:r>
              <a:rPr lang="en-US" sz="2800" dirty="0"/>
              <a:t>Epitaxial growth MBE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19" y="2782051"/>
            <a:ext cx="4835667" cy="38351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89" y="761926"/>
            <a:ext cx="2839626" cy="1865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43" y="4476749"/>
            <a:ext cx="2660073" cy="2152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712" y="694653"/>
            <a:ext cx="3661533" cy="37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>
                <a:solidFill>
                  <a:srgbClr val="002060"/>
                </a:solidFill>
              </a:rPr>
              <a:t>Characterizations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Optical Microscope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/>
              <a:t>Scanning Laser </a:t>
            </a:r>
            <a:r>
              <a:rPr lang="en-US" altLang="en-US" sz="2400" dirty="0" smtClean="0"/>
              <a:t>Microscope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Scanning Electron Microscope (SEM)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Transmission Electron Microscope (TEM)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Atomic Force Microscope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X-Ray Diffraction  (XRD)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Raman Microscope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smtClean="0"/>
              <a:t>Scanning Near Field Optical Microscope (SNOM)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 err="1" smtClean="0"/>
              <a:t>Ellipsometer</a:t>
            </a:r>
            <a:endParaRPr lang="en-US" altLang="en-US" sz="2400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400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 smtClean="0"/>
          </a:p>
          <a:p>
            <a:pPr eaLnBrk="1" hangingPunct="1"/>
            <a:endParaRPr lang="en-US" altLang="en-US" b="1" dirty="0" smtClean="0">
              <a:solidFill>
                <a:srgbClr val="002060"/>
              </a:solidFill>
            </a:endParaRPr>
          </a:p>
          <a:p>
            <a:pPr eaLnBrk="1" hangingPunct="1"/>
            <a:endParaRPr lang="en-US" altLang="en-US" b="1" dirty="0" smtClean="0">
              <a:solidFill>
                <a:srgbClr val="002060"/>
              </a:solidFill>
            </a:endParaRPr>
          </a:p>
          <a:p>
            <a:pPr eaLnBrk="1" hangingPunct="1"/>
            <a:endParaRPr lang="en-US" altLang="en-US" b="1" dirty="0" smtClean="0">
              <a:solidFill>
                <a:srgbClr val="002060"/>
              </a:solidFill>
            </a:endParaRP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92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2723D1-F412-41EC-A9FB-E9F12CA72280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40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75" y="1674421"/>
            <a:ext cx="2249192" cy="49482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715" y="120134"/>
            <a:ext cx="3021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Optical Microscope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91" y="581799"/>
            <a:ext cx="3713018" cy="37463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231" y="752369"/>
            <a:ext cx="36086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</a:rPr>
              <a:t>Confocal Microscope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</a:rPr>
              <a:t>Laser Scanning microscope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</a:rPr>
              <a:t>DIC &amp; Phase Contrast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36" y="4422491"/>
            <a:ext cx="2833528" cy="2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b="3191"/>
          <a:stretch/>
        </p:blipFill>
        <p:spPr>
          <a:xfrm>
            <a:off x="463138" y="3275243"/>
            <a:ext cx="3121597" cy="33393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195" y="204250"/>
            <a:ext cx="563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Scanning Electron Microscope (SEM)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60" y="1322974"/>
            <a:ext cx="5234669" cy="4933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271" y="1134998"/>
            <a:ext cx="1831590" cy="198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47" y="1134998"/>
            <a:ext cx="2814020" cy="19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eaLnBrk="1" hangingPunct="1"/>
            <a:r>
              <a:rPr lang="en-US" sz="2400" kern="1200" dirty="0">
                <a:solidFill>
                  <a:srgbClr val="000000"/>
                </a:solidFill>
                <a:latin typeface="Arial" charset="0"/>
                <a:cs typeface="Arial" charset="0"/>
              </a:rPr>
              <a:t>Scanning Electron Microscope (SEM)</a:t>
            </a:r>
            <a:br>
              <a:rPr lang="en-US" sz="2400" kern="1200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sz="3200" kern="1200" dirty="0" smtClean="0">
                <a:solidFill>
                  <a:srgbClr val="0000CC"/>
                </a:solidFill>
                <a:latin typeface="Arial" charset="0"/>
                <a:cs typeface="Arial" charset="0"/>
              </a:rPr>
              <a:t>Electron Gun 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2" y="1816186"/>
            <a:ext cx="5019364" cy="40468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44" y="1715093"/>
            <a:ext cx="3752850" cy="42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7463643" cy="948520"/>
          </a:xfrm>
        </p:spPr>
        <p:txBody>
          <a:bodyPr/>
          <a:lstStyle/>
          <a:p>
            <a:pPr algn="l"/>
            <a:r>
              <a:rPr lang="en-US" sz="2800" dirty="0" smtClean="0"/>
              <a:t>SEM</a:t>
            </a:r>
            <a:br>
              <a:rPr lang="en-US" sz="2800" dirty="0" smtClean="0"/>
            </a:br>
            <a:r>
              <a:rPr lang="en-US" sz="2000" dirty="0" smtClean="0">
                <a:solidFill>
                  <a:srgbClr val="0000CC"/>
                </a:solidFill>
              </a:rPr>
              <a:t>Energy-Dispersive </a:t>
            </a:r>
            <a:r>
              <a:rPr lang="en-US" sz="2000" dirty="0">
                <a:solidFill>
                  <a:srgbClr val="0000CC"/>
                </a:solidFill>
              </a:rPr>
              <a:t>X-ray S</a:t>
            </a:r>
            <a:r>
              <a:rPr lang="en-US" sz="2000" dirty="0" smtClean="0">
                <a:solidFill>
                  <a:srgbClr val="0000CC"/>
                </a:solidFill>
              </a:rPr>
              <a:t>pectroscopy (EDS), (EDX)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592" y="1401288"/>
            <a:ext cx="5468588" cy="3672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4" y="4231973"/>
            <a:ext cx="3810000" cy="234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" y="1401288"/>
            <a:ext cx="2835772" cy="3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243" y="440194"/>
            <a:ext cx="4688407" cy="3693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09210" cy="592261"/>
          </a:xfrm>
        </p:spPr>
        <p:txBody>
          <a:bodyPr/>
          <a:lstStyle/>
          <a:p>
            <a:pPr algn="l"/>
            <a:r>
              <a:rPr lang="en-US" sz="2800" dirty="0"/>
              <a:t>Focused ion </a:t>
            </a:r>
            <a:r>
              <a:rPr lang="en-US" sz="2800" dirty="0" smtClean="0"/>
              <a:t>beam (FIB)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4174050"/>
            <a:ext cx="4514850" cy="2419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2555" y="866899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FIB milling</a:t>
            </a:r>
            <a:endParaRPr lang="en-US" sz="2000" b="1" dirty="0">
              <a:solidFill>
                <a:srgbClr val="0000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0" y="1333030"/>
            <a:ext cx="2928311" cy="4414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1" y="5673824"/>
            <a:ext cx="1047699" cy="1003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8" t="35498" r="28917" b="27792"/>
          <a:stretch/>
        </p:blipFill>
        <p:spPr>
          <a:xfrm>
            <a:off x="2035271" y="5673824"/>
            <a:ext cx="1505523" cy="10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Fabrication technology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5184775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Lithography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smtClean="0"/>
              <a:t>UV Photolithography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smtClean="0"/>
              <a:t>X-Ray lithography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smtClean="0"/>
              <a:t>Imprint Lithography</a:t>
            </a:r>
          </a:p>
          <a:p>
            <a:pPr eaLnBrk="1" hangingPunct="1"/>
            <a:r>
              <a:rPr lang="en-US" altLang="en-US" b="1" smtClean="0">
                <a:solidFill>
                  <a:srgbClr val="002060"/>
                </a:solidFill>
              </a:rPr>
              <a:t>Etching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Wet Etching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Dry Etching (Ion Etching)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Reactive Ion Etching (RIE)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mtClean="0"/>
              <a:t>Deep Reactive Ion Etching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512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E5A376-F1DB-4153-B68C-75559FA41C02}" type="slidenum">
              <a:rPr lang="es-E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s-E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369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1" y="816488"/>
            <a:ext cx="7196257" cy="5670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05"/>
            <a:ext cx="8229600" cy="497258"/>
          </a:xfrm>
        </p:spPr>
        <p:txBody>
          <a:bodyPr/>
          <a:lstStyle/>
          <a:p>
            <a:r>
              <a:rPr lang="en-US" sz="2800" dirty="0"/>
              <a:t>Transmission electron microscopy (</a:t>
            </a:r>
            <a:r>
              <a:rPr lang="en-US" sz="2800" dirty="0" smtClean="0"/>
              <a:t>TEM)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3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1207"/>
            <a:ext cx="4352921" cy="45236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91" y="394906"/>
            <a:ext cx="4060209" cy="54426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83721"/>
            <a:ext cx="8229600" cy="497258"/>
          </a:xfrm>
        </p:spPr>
        <p:txBody>
          <a:bodyPr/>
          <a:lstStyle/>
          <a:p>
            <a:r>
              <a:rPr lang="en-US" sz="2800" dirty="0"/>
              <a:t>Transmission electron microscopy (</a:t>
            </a:r>
            <a:r>
              <a:rPr lang="en-US" sz="2800" dirty="0" smtClean="0"/>
              <a:t>TEM)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733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718" y="757148"/>
            <a:ext cx="2600325" cy="195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983864"/>
            <a:ext cx="2381250" cy="238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5" y="746886"/>
            <a:ext cx="2276475" cy="2009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20899"/>
          <a:stretch/>
        </p:blipFill>
        <p:spPr>
          <a:xfrm>
            <a:off x="5999149" y="2878072"/>
            <a:ext cx="2582876" cy="984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13" y="2949171"/>
            <a:ext cx="5363780" cy="3563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36" y="765937"/>
            <a:ext cx="2055122" cy="195236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83721"/>
            <a:ext cx="8229600" cy="497258"/>
          </a:xfrm>
        </p:spPr>
        <p:txBody>
          <a:bodyPr/>
          <a:lstStyle/>
          <a:p>
            <a:r>
              <a:rPr lang="en-US" sz="2400" dirty="0"/>
              <a:t>Transmission electron microscopy (</a:t>
            </a:r>
            <a:r>
              <a:rPr lang="en-US" sz="2400" dirty="0" smtClean="0"/>
              <a:t>TEM)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67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140"/>
            <a:ext cx="4154557" cy="984319"/>
          </a:xfrm>
        </p:spPr>
        <p:txBody>
          <a:bodyPr/>
          <a:lstStyle/>
          <a:p>
            <a:r>
              <a:rPr lang="en-US" sz="3200" dirty="0"/>
              <a:t>Atomic Force </a:t>
            </a:r>
            <a:r>
              <a:rPr lang="en-US" sz="3200" dirty="0" smtClean="0"/>
              <a:t>Microscope (AFM)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60" y="216245"/>
            <a:ext cx="3981175" cy="3141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4" y="1787180"/>
            <a:ext cx="4361936" cy="4227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60" y="3683657"/>
            <a:ext cx="3990524" cy="28028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0804" y="1351653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Scanning probe microscope (SPM)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9562" y="203486"/>
            <a:ext cx="2218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00CC"/>
                </a:solidFill>
              </a:rPr>
              <a:t>Contact </a:t>
            </a:r>
            <a:r>
              <a:rPr lang="en-US" sz="2400" b="1" u="sng" dirty="0">
                <a:solidFill>
                  <a:srgbClr val="0000CC"/>
                </a:solidFill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185942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74" y="2837828"/>
            <a:ext cx="4966852" cy="341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70443" y="846138"/>
            <a:ext cx="2365513" cy="18096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5520519" cy="571501"/>
          </a:xfrm>
        </p:spPr>
        <p:txBody>
          <a:bodyPr/>
          <a:lstStyle/>
          <a:p>
            <a:r>
              <a:rPr lang="en-US" sz="3200" dirty="0"/>
              <a:t>Atomic Force </a:t>
            </a:r>
            <a:r>
              <a:rPr lang="en-US" sz="3200" dirty="0" smtClean="0"/>
              <a:t>Microscope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5" y="1167834"/>
            <a:ext cx="3182388" cy="49198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18707" y="358576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0000CC"/>
                </a:solidFill>
              </a:rPr>
              <a:t>Non-contact Mode</a:t>
            </a:r>
          </a:p>
        </p:txBody>
      </p:sp>
    </p:spTree>
    <p:extLst>
      <p:ext uri="{BB962C8B-B14F-4D97-AF65-F5344CB8AC3E}">
        <p14:creationId xmlns:p14="http://schemas.microsoft.com/office/powerpoint/2010/main" val="1554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986" y="245775"/>
            <a:ext cx="7162800" cy="448693"/>
          </a:xfrm>
        </p:spPr>
        <p:txBody>
          <a:bodyPr/>
          <a:lstStyle/>
          <a:p>
            <a:r>
              <a:rPr lang="en-US" sz="2800" dirty="0" smtClean="0"/>
              <a:t>Scanning Tunneling Microscopy (STM)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5" y="1039949"/>
            <a:ext cx="7267083" cy="5450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05" y="3236582"/>
            <a:ext cx="3395984" cy="2005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46171" y="937519"/>
            <a:ext cx="2873829" cy="2299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4577" y="694468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Scanning probe microscope (SPM)</a:t>
            </a:r>
          </a:p>
        </p:txBody>
      </p:sp>
    </p:spTree>
    <p:extLst>
      <p:ext uri="{BB962C8B-B14F-4D97-AF65-F5344CB8AC3E}">
        <p14:creationId xmlns:p14="http://schemas.microsoft.com/office/powerpoint/2010/main" val="17478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90" y="1884674"/>
            <a:ext cx="3068194" cy="30759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1975" y="156785"/>
            <a:ext cx="7162800" cy="448693"/>
          </a:xfrm>
        </p:spPr>
        <p:txBody>
          <a:bodyPr/>
          <a:lstStyle/>
          <a:p>
            <a:r>
              <a:rPr lang="en-US" sz="2800" dirty="0" smtClean="0"/>
              <a:t>Scanning Tunneling Microscopy (STM)</a:t>
            </a:r>
            <a:endParaRPr lang="en-US" sz="28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4" y="911712"/>
            <a:ext cx="3390450" cy="28448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3" y="3858027"/>
            <a:ext cx="4858252" cy="26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22" y="168620"/>
            <a:ext cx="5559287" cy="423052"/>
          </a:xfrm>
        </p:spPr>
        <p:txBody>
          <a:bodyPr/>
          <a:lstStyle/>
          <a:p>
            <a:pPr algn="l"/>
            <a:r>
              <a:rPr lang="en-US" sz="2800" dirty="0" smtClean="0"/>
              <a:t>X-Ray </a:t>
            </a:r>
            <a:r>
              <a:rPr lang="en-US" sz="2800" dirty="0"/>
              <a:t>Diffraction (XRD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83" y="3681358"/>
            <a:ext cx="7281731" cy="2919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91" y="1074754"/>
            <a:ext cx="5672114" cy="24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2581835"/>
            <a:ext cx="8532059" cy="3767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14" y="645459"/>
            <a:ext cx="3013986" cy="259053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5934" y="645459"/>
            <a:ext cx="5559287" cy="423052"/>
          </a:xfrm>
        </p:spPr>
        <p:txBody>
          <a:bodyPr/>
          <a:lstStyle/>
          <a:p>
            <a:pPr algn="l"/>
            <a:r>
              <a:rPr lang="en-US" sz="2800" dirty="0" smtClean="0"/>
              <a:t>X-Ray </a:t>
            </a:r>
            <a:r>
              <a:rPr lang="en-US" sz="2800" dirty="0"/>
              <a:t>Diffraction (XRD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79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727"/>
          </a:xfrm>
        </p:spPr>
        <p:txBody>
          <a:bodyPr/>
          <a:lstStyle/>
          <a:p>
            <a:pPr algn="l"/>
            <a:r>
              <a:rPr lang="en-US" sz="3200" dirty="0"/>
              <a:t>X-Ray Fluorescence (XRF)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2" y="1431236"/>
            <a:ext cx="8245066" cy="44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61" y="272303"/>
            <a:ext cx="3134173" cy="26726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8565" y="1342511"/>
            <a:ext cx="3859306" cy="532186"/>
          </a:xfrm>
        </p:spPr>
        <p:txBody>
          <a:bodyPr/>
          <a:lstStyle/>
          <a:p>
            <a:r>
              <a:rPr lang="en-US" sz="3600" dirty="0"/>
              <a:t>Lithography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58" y="3218509"/>
            <a:ext cx="6029325" cy="3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228" y="178405"/>
            <a:ext cx="3482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Raman Microscopy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09" y="898616"/>
            <a:ext cx="6687231" cy="53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45413" y="450939"/>
            <a:ext cx="2224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Raman Microscopy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3" y="1995552"/>
            <a:ext cx="5909175" cy="449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71" y="164958"/>
            <a:ext cx="4779215" cy="219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7"/>
          <a:stretch/>
        </p:blipFill>
        <p:spPr>
          <a:xfrm>
            <a:off x="5384974" y="1749146"/>
            <a:ext cx="3530426" cy="349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8" y="1215280"/>
            <a:ext cx="4429125" cy="4562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84650" y="353217"/>
            <a:ext cx="3482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Raman Microscopy</a:t>
            </a:r>
          </a:p>
        </p:txBody>
      </p:sp>
    </p:spTree>
    <p:extLst>
      <p:ext uri="{BB962C8B-B14F-4D97-AF65-F5344CB8AC3E}">
        <p14:creationId xmlns:p14="http://schemas.microsoft.com/office/powerpoint/2010/main" val="5722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06" y="878653"/>
            <a:ext cx="5261954" cy="5607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0" y="1101705"/>
            <a:ext cx="3168019" cy="2281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631" y="3682589"/>
            <a:ext cx="3008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Total </a:t>
            </a:r>
            <a:r>
              <a:rPr lang="en-US" b="1" dirty="0"/>
              <a:t>internal </a:t>
            </a:r>
            <a:r>
              <a:rPr lang="en-US" b="1" dirty="0" smtClean="0"/>
              <a:t>reflection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</a:t>
            </a:r>
            <a:r>
              <a:rPr lang="en-US" b="1" dirty="0" smtClean="0"/>
              <a:t>vanescent </a:t>
            </a:r>
            <a:r>
              <a:rPr lang="en-US" b="1" dirty="0"/>
              <a:t>wave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6" y="4628398"/>
            <a:ext cx="1735210" cy="1788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2913" y="311645"/>
            <a:ext cx="7732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Scanning </a:t>
            </a:r>
            <a:r>
              <a:rPr lang="en-US" sz="2400" b="1" dirty="0"/>
              <a:t>Near field Optical Microscopy (SNOM)</a:t>
            </a:r>
          </a:p>
        </p:txBody>
      </p:sp>
    </p:spTree>
    <p:extLst>
      <p:ext uri="{BB962C8B-B14F-4D97-AF65-F5344CB8AC3E}">
        <p14:creationId xmlns:p14="http://schemas.microsoft.com/office/powerpoint/2010/main" val="2976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89" y="623498"/>
            <a:ext cx="5301111" cy="27375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853">
            <a:off x="-425722" y="2587516"/>
            <a:ext cx="4558091" cy="2674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34" y="3883277"/>
            <a:ext cx="4519932" cy="24633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6560" y="852098"/>
            <a:ext cx="234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Ellipsometer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17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30" y="126720"/>
            <a:ext cx="3859306" cy="532186"/>
          </a:xfrm>
        </p:spPr>
        <p:txBody>
          <a:bodyPr/>
          <a:lstStyle/>
          <a:p>
            <a:r>
              <a:rPr lang="en-US" sz="3600" dirty="0"/>
              <a:t>Lithography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52" y="3068352"/>
            <a:ext cx="6035768" cy="3525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1" y="1199212"/>
            <a:ext cx="3126943" cy="1047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058" y="369165"/>
            <a:ext cx="4623742" cy="22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569103"/>
            <a:ext cx="79343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687" y="200887"/>
            <a:ext cx="2937164" cy="515071"/>
          </a:xfrm>
        </p:spPr>
        <p:txBody>
          <a:bodyPr/>
          <a:lstStyle/>
          <a:p>
            <a:r>
              <a:rPr lang="en-US" sz="3600" dirty="0"/>
              <a:t>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64" y="505697"/>
            <a:ext cx="2714580" cy="15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4558" y="854505"/>
            <a:ext cx="2715385" cy="3620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579" y="4558361"/>
            <a:ext cx="2685424" cy="1828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64" y="2101909"/>
            <a:ext cx="2714580" cy="2022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6623" y="1363623"/>
            <a:ext cx="2845069" cy="410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363" y="4187837"/>
            <a:ext cx="2714581" cy="23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19" y="464011"/>
            <a:ext cx="6122844" cy="4232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422"/>
          <a:stretch/>
        </p:blipFill>
        <p:spPr>
          <a:xfrm>
            <a:off x="623453" y="4934418"/>
            <a:ext cx="7342977" cy="155210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659" y="206475"/>
            <a:ext cx="2937164" cy="515071"/>
          </a:xfrm>
        </p:spPr>
        <p:txBody>
          <a:bodyPr/>
          <a:lstStyle/>
          <a:p>
            <a:r>
              <a:rPr lang="en-US" sz="3600" dirty="0"/>
              <a:t>Etching</a:t>
            </a:r>
          </a:p>
        </p:txBody>
      </p:sp>
    </p:spTree>
    <p:extLst>
      <p:ext uri="{BB962C8B-B14F-4D97-AF65-F5344CB8AC3E}">
        <p14:creationId xmlns:p14="http://schemas.microsoft.com/office/powerpoint/2010/main" val="20865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188F75-C5B7-4FE5-9674-E41EA0486378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8658" y="81780"/>
            <a:ext cx="8368141" cy="515071"/>
          </a:xfrm>
        </p:spPr>
        <p:txBody>
          <a:bodyPr/>
          <a:lstStyle/>
          <a:p>
            <a:r>
              <a:rPr lang="en-US" sz="2000" dirty="0" smtClean="0">
                <a:solidFill>
                  <a:srgbClr val="0000CC"/>
                </a:solidFill>
              </a:rPr>
              <a:t>a) Wet Etching   b) Ion Etching   c) Reactive Ion Etching </a:t>
            </a:r>
            <a:endParaRPr lang="en-US" sz="20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08" y="877745"/>
            <a:ext cx="4883479" cy="2202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" y="3521712"/>
            <a:ext cx="3820321" cy="3180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0108" y="721546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Wet Etching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8658" y="3337046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Etching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47916" y="87774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Reactive Ion Etching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499" y="1284848"/>
            <a:ext cx="3637588" cy="3230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352" y="4515018"/>
            <a:ext cx="2456445" cy="19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Arial"/>
        <a:ea typeface=""/>
        <a:cs typeface="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11711</TotalTime>
  <Words>392</Words>
  <Application>Microsoft Office PowerPoint</Application>
  <PresentationFormat>On-screen Show (4:3)</PresentationFormat>
  <Paragraphs>178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 Titr</vt:lpstr>
      <vt:lpstr>FuturaStd-Book</vt:lpstr>
      <vt:lpstr>Lotus</vt:lpstr>
      <vt:lpstr>Wingdings</vt:lpstr>
      <vt:lpstr>Default Design</vt:lpstr>
      <vt:lpstr>fabrication technology  </vt:lpstr>
      <vt:lpstr>Fabrication technology</vt:lpstr>
      <vt:lpstr>Fabrication technology</vt:lpstr>
      <vt:lpstr>Lithography </vt:lpstr>
      <vt:lpstr>Lithography </vt:lpstr>
      <vt:lpstr>PowerPoint Presentation</vt:lpstr>
      <vt:lpstr>Etching</vt:lpstr>
      <vt:lpstr>Etching</vt:lpstr>
      <vt:lpstr>a) Wet Etching   b) Ion Etching   c) Reactive Ion Etching </vt:lpstr>
      <vt:lpstr>Fabrication technology</vt:lpstr>
      <vt:lpstr>PowerPoint Presentation</vt:lpstr>
      <vt:lpstr>PowerPoint Presentation</vt:lpstr>
      <vt:lpstr>Fabrication technology</vt:lpstr>
      <vt:lpstr>spin coating</vt:lpstr>
      <vt:lpstr>thermal evaporator</vt:lpstr>
      <vt:lpstr>PowerPoint Presentation</vt:lpstr>
      <vt:lpstr>Fabrication technology</vt:lpstr>
      <vt:lpstr>PowerPoint Presentation</vt:lpstr>
      <vt:lpstr>Epitaxial growth</vt:lpstr>
      <vt:lpstr>PowerPoint Presentation</vt:lpstr>
      <vt:lpstr>Epitaxial Growth</vt:lpstr>
      <vt:lpstr>PowerPoint Presentation</vt:lpstr>
      <vt:lpstr>Epitaxial growth MBE</vt:lpstr>
      <vt:lpstr>Fabrication technology</vt:lpstr>
      <vt:lpstr>PowerPoint Presentation</vt:lpstr>
      <vt:lpstr>PowerPoint Presentation</vt:lpstr>
      <vt:lpstr>Scanning Electron Microscope (SEM) Electron Gun </vt:lpstr>
      <vt:lpstr>SEM Energy-Dispersive X-ray Spectroscopy (EDS), (EDX)</vt:lpstr>
      <vt:lpstr>Focused ion beam (FIB)</vt:lpstr>
      <vt:lpstr>Transmission electron microscopy (TEM)</vt:lpstr>
      <vt:lpstr>Transmission electron microscopy (TEM)</vt:lpstr>
      <vt:lpstr>Transmission electron microscopy (TEM)</vt:lpstr>
      <vt:lpstr>Atomic Force Microscope (AFM)</vt:lpstr>
      <vt:lpstr>Atomic Force Microscope</vt:lpstr>
      <vt:lpstr>Scanning Tunneling Microscopy (STM)</vt:lpstr>
      <vt:lpstr>Scanning Tunneling Microscopy (STM)</vt:lpstr>
      <vt:lpstr>X-Ray Diffraction (XRD)</vt:lpstr>
      <vt:lpstr>X-Ray Diffraction (XRD)</vt:lpstr>
      <vt:lpstr>X-Ray Fluorescence (XRF)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Photonics 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ParsaNasab</dc:creator>
  <cp:lastModifiedBy>Windows User</cp:lastModifiedBy>
  <cp:revision>768</cp:revision>
  <dcterms:created xsi:type="dcterms:W3CDTF">2007-08-10T11:42:26Z</dcterms:created>
  <dcterms:modified xsi:type="dcterms:W3CDTF">2019-11-01T19:37:37Z</dcterms:modified>
</cp:coreProperties>
</file>